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 bookmarkIdSeed="4">
  <p:sldMasterIdLst>
    <p:sldMasterId id="2147483720" r:id="rId1"/>
  </p:sldMasterIdLst>
  <p:notesMasterIdLst>
    <p:notesMasterId r:id="rId57"/>
  </p:notesMasterIdLst>
  <p:sldIdLst>
    <p:sldId id="256" r:id="rId2"/>
    <p:sldId id="31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  <p:sldId id="267" r:id="rId14"/>
    <p:sldId id="268" r:id="rId15"/>
    <p:sldId id="273" r:id="rId16"/>
    <p:sldId id="269" r:id="rId17"/>
    <p:sldId id="274" r:id="rId18"/>
    <p:sldId id="272" r:id="rId19"/>
    <p:sldId id="271" r:id="rId20"/>
    <p:sldId id="270" r:id="rId21"/>
    <p:sldId id="275" r:id="rId22"/>
    <p:sldId id="276" r:id="rId23"/>
    <p:sldId id="279" r:id="rId24"/>
    <p:sldId id="278" r:id="rId25"/>
    <p:sldId id="277" r:id="rId26"/>
    <p:sldId id="280" r:id="rId27"/>
    <p:sldId id="282" r:id="rId28"/>
    <p:sldId id="281" r:id="rId29"/>
    <p:sldId id="283" r:id="rId30"/>
    <p:sldId id="284" r:id="rId31"/>
    <p:sldId id="287" r:id="rId32"/>
    <p:sldId id="285" r:id="rId33"/>
    <p:sldId id="290" r:id="rId34"/>
    <p:sldId id="286" r:id="rId35"/>
    <p:sldId id="289" r:id="rId36"/>
    <p:sldId id="293" r:id="rId37"/>
    <p:sldId id="288" r:id="rId38"/>
    <p:sldId id="292" r:id="rId39"/>
    <p:sldId id="291" r:id="rId40"/>
    <p:sldId id="295" r:id="rId41"/>
    <p:sldId id="294" r:id="rId42"/>
    <p:sldId id="296" r:id="rId43"/>
    <p:sldId id="298" r:id="rId44"/>
    <p:sldId id="297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8" r:id="rId54"/>
    <p:sldId id="310" r:id="rId55"/>
    <p:sldId id="309" r:id="rId56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CC"/>
    <a:srgbClr val="006699"/>
    <a:srgbClr val="33CCCC"/>
    <a:srgbClr val="358AA5"/>
    <a:srgbClr val="E7DC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5F954A2-76A0-4DB0-A7BC-5FD2EBCD8671}" type="datetimeFigureOut">
              <a:rPr lang="fa-IR" smtClean="0"/>
              <a:pPr/>
              <a:t>01/20/1436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22370EA-206F-49EE-B54D-7E3411F22C6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55150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370EA-206F-49EE-B54D-7E3411F22C61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768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370EA-206F-49EE-B54D-7E3411F22C61}" type="slidenum">
              <a:rPr lang="fa-IR" smtClean="0"/>
              <a:pPr/>
              <a:t>18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36533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0065-98D2-4C4B-BCC3-7A62E3C8D16C}" type="datetimeFigureOut">
              <a:rPr lang="fa-IR" smtClean="0"/>
              <a:pPr/>
              <a:t>01/20/1436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69B3-2096-4C6B-BA78-89BCC136485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45240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0065-98D2-4C4B-BCC3-7A62E3C8D16C}" type="datetimeFigureOut">
              <a:rPr lang="fa-IR" smtClean="0"/>
              <a:pPr/>
              <a:t>01/20/1436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69B3-2096-4C6B-BA78-89BCC136485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7520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0065-98D2-4C4B-BCC3-7A62E3C8D16C}" type="datetimeFigureOut">
              <a:rPr lang="fa-IR" smtClean="0"/>
              <a:pPr/>
              <a:t>01/20/1436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69B3-2096-4C6B-BA78-89BCC136485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01120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0065-98D2-4C4B-BCC3-7A62E3C8D16C}" type="datetimeFigureOut">
              <a:rPr lang="fa-IR" smtClean="0"/>
              <a:pPr/>
              <a:t>01/20/1436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69B3-2096-4C6B-BA78-89BCC136485A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90883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0065-98D2-4C4B-BCC3-7A62E3C8D16C}" type="datetimeFigureOut">
              <a:rPr lang="fa-IR" smtClean="0"/>
              <a:pPr/>
              <a:t>01/20/1436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69B3-2096-4C6B-BA78-89BCC136485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365942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0065-98D2-4C4B-BCC3-7A62E3C8D16C}" type="datetimeFigureOut">
              <a:rPr lang="fa-IR" smtClean="0"/>
              <a:pPr/>
              <a:t>01/20/1436</a:t>
            </a:fld>
            <a:endParaRPr lang="fa-I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69B3-2096-4C6B-BA78-89BCC136485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063259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0065-98D2-4C4B-BCC3-7A62E3C8D16C}" type="datetimeFigureOut">
              <a:rPr lang="fa-IR" smtClean="0"/>
              <a:pPr/>
              <a:t>01/20/1436</a:t>
            </a:fld>
            <a:endParaRPr lang="fa-I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69B3-2096-4C6B-BA78-89BCC136485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41179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0065-98D2-4C4B-BCC3-7A62E3C8D16C}" type="datetimeFigureOut">
              <a:rPr lang="fa-IR" smtClean="0"/>
              <a:pPr/>
              <a:t>01/20/1436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69B3-2096-4C6B-BA78-89BCC136485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227455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0065-98D2-4C4B-BCC3-7A62E3C8D16C}" type="datetimeFigureOut">
              <a:rPr lang="fa-IR" smtClean="0"/>
              <a:pPr/>
              <a:t>01/20/1436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69B3-2096-4C6B-BA78-89BCC136485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8339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0065-98D2-4C4B-BCC3-7A62E3C8D16C}" type="datetimeFigureOut">
              <a:rPr lang="fa-IR" smtClean="0"/>
              <a:pPr/>
              <a:t>01/20/1436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69B3-2096-4C6B-BA78-89BCC136485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31894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0065-98D2-4C4B-BCC3-7A62E3C8D16C}" type="datetimeFigureOut">
              <a:rPr lang="fa-IR" smtClean="0"/>
              <a:pPr/>
              <a:t>01/20/1436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69B3-2096-4C6B-BA78-89BCC136485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56930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0065-98D2-4C4B-BCC3-7A62E3C8D16C}" type="datetimeFigureOut">
              <a:rPr lang="fa-IR" smtClean="0"/>
              <a:pPr/>
              <a:t>01/20/1436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69B3-2096-4C6B-BA78-89BCC136485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0547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0065-98D2-4C4B-BCC3-7A62E3C8D16C}" type="datetimeFigureOut">
              <a:rPr lang="fa-IR" smtClean="0"/>
              <a:pPr/>
              <a:t>01/20/1436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69B3-2096-4C6B-BA78-89BCC136485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12270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0065-98D2-4C4B-BCC3-7A62E3C8D16C}" type="datetimeFigureOut">
              <a:rPr lang="fa-IR" smtClean="0"/>
              <a:pPr/>
              <a:t>01/20/1436</a:t>
            </a:fld>
            <a:endParaRPr lang="fa-I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69B3-2096-4C6B-BA78-89BCC136485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75527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0065-98D2-4C4B-BCC3-7A62E3C8D16C}" type="datetimeFigureOut">
              <a:rPr lang="fa-IR" smtClean="0"/>
              <a:pPr/>
              <a:t>01/20/1436</a:t>
            </a:fld>
            <a:endParaRPr lang="fa-I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69B3-2096-4C6B-BA78-89BCC136485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844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0065-98D2-4C4B-BCC3-7A62E3C8D16C}" type="datetimeFigureOut">
              <a:rPr lang="fa-IR" smtClean="0"/>
              <a:pPr/>
              <a:t>01/20/1436</a:t>
            </a:fld>
            <a:endParaRPr lang="fa-I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69B3-2096-4C6B-BA78-89BCC136485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05013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B0065-98D2-4C4B-BCC3-7A62E3C8D16C}" type="datetimeFigureOut">
              <a:rPr lang="fa-IR" smtClean="0"/>
              <a:pPr/>
              <a:t>01/20/1436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269B3-2096-4C6B-BA78-89BCC136485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6053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F4B0065-98D2-4C4B-BCC3-7A62E3C8D16C}" type="datetimeFigureOut">
              <a:rPr lang="fa-IR" smtClean="0"/>
              <a:pPr/>
              <a:t>01/20/1436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269B3-2096-4C6B-BA78-89BCC136485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70311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</p:sldLayoutIdLst>
  <p:txStyles>
    <p:titleStyle>
      <a:lvl1pPr algn="l" defTabSz="457207" rtl="1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6" indent="-342906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r" defTabSz="457207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r" defTabSz="457207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ivilart.i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ded Corner 6"/>
          <p:cNvSpPr/>
          <p:nvPr/>
        </p:nvSpPr>
        <p:spPr>
          <a:xfrm>
            <a:off x="5250661" y="2996952"/>
            <a:ext cx="3357586" cy="3429000"/>
          </a:xfrm>
          <a:prstGeom prst="foldedCorner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 dirty="0"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1440593"/>
            <a:ext cx="64087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6000" b="1" dirty="0" smtClean="0">
                <a:cs typeface="B Nazanin" pitchFamily="2" charset="-78"/>
              </a:rPr>
              <a:t>سازه های پوسته ای</a:t>
            </a:r>
            <a:endParaRPr lang="en-US" sz="6000" b="1" dirty="0">
              <a:cs typeface="B Nazanin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8" y="3429000"/>
            <a:ext cx="2428892" cy="193899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fa-IR" sz="2000" b="1" dirty="0" smtClean="0">
                <a:cs typeface="B Nazanin" pitchFamily="2" charset="-78"/>
              </a:rPr>
              <a:t>دانشجو:</a:t>
            </a:r>
          </a:p>
          <a:p>
            <a:pPr algn="just"/>
            <a:r>
              <a:rPr lang="fa-IR" sz="2000" b="1" dirty="0" smtClean="0">
                <a:cs typeface="B Nazanin" pitchFamily="2" charset="-78"/>
              </a:rPr>
              <a:t>سپیده میاری</a:t>
            </a:r>
            <a:endParaRPr lang="fa-IR" sz="2000" b="1" dirty="0" smtClean="0">
              <a:cs typeface="B Nazanin" pitchFamily="2" charset="-78"/>
            </a:endParaRPr>
          </a:p>
          <a:p>
            <a:r>
              <a:rPr lang="fa-IR" sz="2000" b="1" dirty="0" smtClean="0">
                <a:cs typeface="B Nazanin" pitchFamily="2" charset="-78"/>
              </a:rPr>
              <a:t>ارشد معماری</a:t>
            </a:r>
          </a:p>
          <a:p>
            <a:endParaRPr lang="fa-IR" sz="2000" b="1" dirty="0" smtClean="0">
              <a:cs typeface="B Nazanin" pitchFamily="2" charset="-78"/>
            </a:endParaRPr>
          </a:p>
          <a:p>
            <a:r>
              <a:rPr lang="fa-IR" sz="2000" b="1" dirty="0" smtClean="0">
                <a:cs typeface="B Nazanin" pitchFamily="2" charset="-78"/>
              </a:rPr>
              <a:t>استاد:</a:t>
            </a:r>
          </a:p>
          <a:p>
            <a:r>
              <a:rPr lang="fa-IR" sz="2000" b="1" dirty="0" smtClean="0">
                <a:cs typeface="B Nazanin" pitchFamily="2" charset="-78"/>
              </a:rPr>
              <a:t>آقای </a:t>
            </a:r>
            <a:r>
              <a:rPr lang="fa-IR" sz="2000" b="1" dirty="0" smtClean="0">
                <a:cs typeface="B Nazanin" pitchFamily="2" charset="-78"/>
              </a:rPr>
              <a:t>دکتر جمشیدی</a:t>
            </a:r>
            <a:endParaRPr lang="en-US" sz="2000" b="1" dirty="0">
              <a:cs typeface="B Nazanin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5225390"/>
            <a:ext cx="24288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 smtClean="0">
                <a:cs typeface="B Nazanin" pitchFamily="2" charset="-78"/>
              </a:rPr>
              <a:t>دانشگاه آزاد اسلامی واحد چالوس</a:t>
            </a:r>
          </a:p>
          <a:p>
            <a:pPr algn="ctr"/>
            <a:endParaRPr lang="fa-IR" b="1" dirty="0" smtClean="0">
              <a:cs typeface="B Nazanin" pitchFamily="2" charset="-78"/>
            </a:endParaRPr>
          </a:p>
          <a:p>
            <a:pPr algn="ctr"/>
            <a:r>
              <a:rPr lang="fa-IR" b="1" dirty="0" smtClean="0">
                <a:cs typeface="B Nazanin" pitchFamily="2" charset="-78"/>
              </a:rPr>
              <a:t>پائیز </a:t>
            </a:r>
            <a:r>
              <a:rPr lang="fa-IR" b="1" dirty="0" smtClean="0">
                <a:cs typeface="B Nazanin" pitchFamily="2" charset="-78"/>
              </a:rPr>
              <a:t>1393</a:t>
            </a:r>
            <a:endParaRPr lang="en-US" b="1" dirty="0">
              <a:cs typeface="B Nazanin" pitchFamily="2" charset="-78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671999" y="739628"/>
            <a:ext cx="7757653" cy="9233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حال اگر قسمت میانی همان کاغذ را کمی فشار دهیم بگونه ای که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گوشه های آن اندکی رو به بالا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خم شوند ، این فرم می تواند علاوه بر وزن خود مقداری بار اضافه را نیز تحمل نماید .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32" y="1714488"/>
            <a:ext cx="5072098" cy="2866640"/>
          </a:xfrm>
          <a:prstGeom prst="rect">
            <a:avLst/>
          </a:prstGeom>
        </p:spPr>
      </p:pic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714348" y="4638259"/>
            <a:ext cx="7786742" cy="17543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_MRT_Win2Farsi_1" pitchFamily="2" charset="0"/>
                <a:ea typeface="Calibri" pitchFamily="34" charset="0"/>
                <a:cs typeface="B Nazanin" pitchFamily="2" charset="-78"/>
              </a:rPr>
              <a:t>در واقع این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_MRT_Win2Farsi_1" pitchFamily="2" charset="0"/>
                <a:ea typeface="Calibri" pitchFamily="34" charset="0"/>
                <a:cs typeface="B Nazanin" pitchFamily="2" charset="-78"/>
              </a:rPr>
              <a:t>افزایش ظرفیت تحمل بار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_MRT_Win2Farsi_1" pitchFamily="2" charset="0"/>
                <a:ea typeface="Calibri" pitchFamily="34" charset="0"/>
                <a:cs typeface="B Nazanin" pitchFamily="2" charset="-78"/>
              </a:rPr>
              <a:t>توسط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_MRT_Win2Farsi_1" pitchFamily="2" charset="0"/>
                <a:ea typeface="Calibri" pitchFamily="34" charset="0"/>
                <a:cs typeface="B Nazanin" pitchFamily="2" charset="-78"/>
              </a:rPr>
              <a:t>سازه ارتباطی با مقدار مصالح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_MRT_Win2Farsi_1" pitchFamily="2" charset="0"/>
                <a:ea typeface="Calibri" pitchFamily="34" charset="0"/>
                <a:cs typeface="B Nazanin" pitchFamily="2" charset="-78"/>
              </a:rPr>
              <a:t>نداشته و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_MRT_Win2Farsi_1" pitchFamily="2" charset="0"/>
                <a:ea typeface="Calibri" pitchFamily="34" charset="0"/>
                <a:cs typeface="B Nazanin" pitchFamily="2" charset="-78"/>
              </a:rPr>
              <a:t>فقط به استفاده از فرم مناسب و نوع مصالح مربوط می گردد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_MRT_Win2Farsi_1" pitchFamily="2" charset="0"/>
                <a:ea typeface="Calibri" pitchFamily="34" charset="0"/>
                <a:cs typeface="B Nazanin" pitchFamily="2" charset="-78"/>
              </a:rPr>
              <a:t> . 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_MRT_Win2Farsi_1" pitchFamily="2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_MRT_Win2Farsi_1" pitchFamily="2" charset="0"/>
                <a:ea typeface="Calibri" pitchFamily="34" charset="0"/>
                <a:cs typeface="B Nazanin" pitchFamily="2" charset="-78"/>
              </a:rPr>
              <a:t>انحراف رو به بالای گوشه ها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_MRT_Win2Farsi_1" pitchFamily="2" charset="0"/>
                <a:ea typeface="Calibri" pitchFamily="34" charset="0"/>
                <a:cs typeface="B Nazanin" pitchFamily="2" charset="-78"/>
              </a:rPr>
              <a:t>باعث می گردد که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_MRT_Win2Farsi_1" pitchFamily="2" charset="0"/>
                <a:ea typeface="Calibri" pitchFamily="34" charset="0"/>
                <a:cs typeface="B Nazanin" pitchFamily="2" charset="-78"/>
              </a:rPr>
              <a:t>مقداری از نیروی وزن مصالح ، دور از محور خنثی جسم قرار گرفته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_MRT_Win2Farsi_1" pitchFamily="2" charset="0"/>
                <a:ea typeface="Calibri" pitchFamily="34" charset="0"/>
                <a:cs typeface="B Nazanin" pitchFamily="2" charset="-78"/>
              </a:rPr>
              <a:t>و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_MRT_Win2Farsi_1" pitchFamily="2" charset="0"/>
                <a:ea typeface="Calibri" pitchFamily="34" charset="0"/>
                <a:cs typeface="B Nazanin" pitchFamily="2" charset="-78"/>
              </a:rPr>
              <a:t>مقاومت در برابر خم شدن یا مقاومت خمشی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_MRT_Win2Farsi_1" pitchFamily="2" charset="0"/>
                <a:ea typeface="Calibri" pitchFamily="34" charset="0"/>
                <a:cs typeface="B Nazanin" pitchFamily="2" charset="-78"/>
              </a:rPr>
              <a:t>بطور قابل ملاحظه ای افزایش یابد . </a:t>
            </a:r>
            <a:endParaRPr kumimoji="0" lang="fa-IR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_MRT_Win2Farsi_1" pitchFamily="2" charset="0"/>
              <a:cs typeface="B Nazanin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642910" y="628588"/>
            <a:ext cx="8072494" cy="21698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بطور کلی سازه های پوسته ای در معرض نیروهای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فشاری ، کششی و </a:t>
            </a:r>
            <a:r>
              <a:rPr kumimoji="0" lang="fa-IR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برشی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قرار دارند که نیرو های فشاری در واقع همان نیرو های وارده به پوسته حاصل از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بار مرده وزن پوسته که </a:t>
            </a:r>
            <a:r>
              <a:rPr kumimoji="0" lang="fa-IR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بصورت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گسترده و یکنواخت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بر سطح پوسته وارد می شود ، نیروهای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کششی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نیرو های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عکس </a:t>
            </a:r>
            <a:r>
              <a:rPr kumimoji="0" lang="fa-IR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العمل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تکیه گاه های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سازه پوسته ای و نیرو های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</a:t>
            </a:r>
            <a:r>
              <a:rPr kumimoji="0" lang="fa-IR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برشی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نیز از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تاثیر نیرو های باد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، نیرو های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فشاری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و نیرو های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کششی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وارد به سطح پوسته ایجاد شده و بر سازه تأثیر می گذارند . 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4214818"/>
            <a:ext cx="4557916" cy="2428892"/>
          </a:xfrm>
          <a:prstGeom prst="rect">
            <a:avLst/>
          </a:prstGeom>
        </p:spPr>
      </p:pic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810" y="3068960"/>
            <a:ext cx="4572032" cy="2877498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571472" y="959041"/>
            <a:ext cx="8215370" cy="130420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بطور کلی در خصوص رفتار سازه ای پوسته ها می توان گفت که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سازه های پوسته ای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سازه هایی هستند که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با استفاده از فرم و جنس سخت خود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( مثل بتن مسلح ) ، نیرو های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کششی ، فشاری و برشی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وارد بر خود را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جذب کرده و به تکیه گاه ها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منتقل می نمایند . 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414" y="2428868"/>
            <a:ext cx="6643734" cy="378621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5" name="TextBox 4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357158" y="751699"/>
            <a:ext cx="8329642" cy="300082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پوسته ها به طور معمول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بارهای سنگین متمرکز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را تحمل نمی کنند مگر آنکه به شکلی خاص در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نقطه مورد تمرکز نیرو،  مسلح شده باشند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. همانطور که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پوسته تخم پرندگان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نمونه زیبایی از قانون استفاده از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حداقل مصالح با حداکثر کارایی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جهت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حفاظت از جوجه درون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آن می باشد بطوریکه اگر از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مصالح بیشتر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استفاده می گردید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شکسته شدن آن توسط جوجه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امکان پذیر نمی شد 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سازه های پوسته ای مصنوع دست بشر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نیز از این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قانون پیروی نموده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 با داشتن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ضخامت کم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تا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حد زیادی در مقابل تنش های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وارده به خود مقاوم می باشند به عنوان نمونه می توان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به بناهای گنبدی شکل ایالت فلوریدای آمریکا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اشاره نمود که در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سال 2005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میلادی پس از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برخورد مستقیم گردباد کاترینا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توانستند بدون هیچگونه آسیبی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پایدار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بمانند . 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930" y="3933056"/>
            <a:ext cx="5072098" cy="2853506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5" name="TextBox 4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14810" y="1175737"/>
            <a:ext cx="4572000" cy="236218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a-IR" sz="2000" b="1" dirty="0">
                <a:solidFill>
                  <a:sysClr val="windowText" lastClr="000000"/>
                </a:solidFill>
                <a:cs typeface="B Nazanin" pitchFamily="2" charset="-78"/>
              </a:rPr>
              <a:t>نمونه دیگر گنبد پوسته ای بتن مسلح متعلق به یکی از </a:t>
            </a:r>
            <a:r>
              <a:rPr lang="fa-IR" sz="2000" b="1" dirty="0">
                <a:solidFill>
                  <a:srgbClr val="FF0000"/>
                </a:solidFill>
                <a:cs typeface="B Nazanin" pitchFamily="2" charset="-78"/>
              </a:rPr>
              <a:t>مساجد کشور عراق </a:t>
            </a:r>
            <a:r>
              <a:rPr lang="fa-IR" sz="2000" b="1" dirty="0">
                <a:solidFill>
                  <a:sysClr val="windowText" lastClr="000000"/>
                </a:solidFill>
                <a:cs typeface="B Nazanin" pitchFamily="2" charset="-78"/>
              </a:rPr>
              <a:t>بود که در جنگ عراق مورد اصابت یک </a:t>
            </a:r>
            <a:r>
              <a:rPr lang="fa-IR" sz="2000" b="1" dirty="0">
                <a:solidFill>
                  <a:srgbClr val="FF0000"/>
                </a:solidFill>
                <a:cs typeface="B Nazanin" pitchFamily="2" charset="-78"/>
              </a:rPr>
              <a:t>بمب 2300 کیلویی </a:t>
            </a:r>
            <a:r>
              <a:rPr lang="fa-IR" sz="2000" b="1" dirty="0">
                <a:solidFill>
                  <a:sysClr val="windowText" lastClr="000000"/>
                </a:solidFill>
                <a:cs typeface="B Nazanin" pitchFamily="2" charset="-78"/>
              </a:rPr>
              <a:t>قرار گرفت و به جز سوراخی که در </a:t>
            </a:r>
            <a:r>
              <a:rPr lang="fa-IR" sz="2000" b="1" dirty="0">
                <a:solidFill>
                  <a:srgbClr val="FF0000"/>
                </a:solidFill>
                <a:cs typeface="B Nazanin" pitchFamily="2" charset="-78"/>
              </a:rPr>
              <a:t>محل برخورد بمب با پوسته </a:t>
            </a:r>
            <a:r>
              <a:rPr lang="fa-IR" sz="2000" b="1" dirty="0">
                <a:solidFill>
                  <a:sysClr val="windowText" lastClr="000000"/>
                </a:solidFill>
                <a:cs typeface="B Nazanin" pitchFamily="2" charset="-78"/>
              </a:rPr>
              <a:t>ایجاد گردید ، کل سازه پا بر جا ماند . </a:t>
            </a:r>
            <a:endParaRPr lang="fa-IR" sz="20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32" y="1129878"/>
            <a:ext cx="3599688" cy="5513832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106" y="3886794"/>
            <a:ext cx="4561736" cy="2685478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1619672" y="749510"/>
            <a:ext cx="5616624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32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انواع  سازه های پوسته ای از نظر</a:t>
            </a:r>
            <a:r>
              <a:rPr kumimoji="0" lang="fa-IR" sz="3200" b="1" i="0" u="none" strike="noStrike" cap="none" normalizeH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ea typeface="Calibri" pitchFamily="34" charset="0"/>
                <a:cs typeface="B Nazanin" pitchFamily="2" charset="-78"/>
              </a:rPr>
              <a:t> فرم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85682" y="2214563"/>
            <a:ext cx="4201791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371975" algn="l"/>
              </a:tabLst>
            </a:pPr>
            <a:r>
              <a:rPr lang="fa-IR" sz="2000" b="1" dirty="0" smtClean="0">
                <a:solidFill>
                  <a:sysClr val="windowText" lastClr="00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1- سازه </a:t>
            </a:r>
            <a:r>
              <a:rPr lang="fa-IR" sz="2000" b="1" dirty="0">
                <a:solidFill>
                  <a:sysClr val="windowText" lastClr="00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پوسته ای </a:t>
            </a:r>
            <a:r>
              <a:rPr lang="fa-IR" sz="2000" b="1" dirty="0" smtClean="0">
                <a:solidFill>
                  <a:sysClr val="windowText" lastClr="00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گنبدی(اشکال سین کلاستیک ها) </a:t>
            </a:r>
            <a:r>
              <a:rPr lang="fa-IR" b="1" dirty="0">
                <a:solidFill>
                  <a:sysClr val="windowText" lastClr="00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:</a:t>
            </a:r>
            <a:endParaRPr lang="fa-IR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974" y="1628800"/>
            <a:ext cx="1904240" cy="157163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857752" y="3447494"/>
            <a:ext cx="4214810" cy="21698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a-IR" b="1" dirty="0">
                <a:solidFill>
                  <a:sysClr val="windowText" lastClr="000000"/>
                </a:solidFill>
                <a:cs typeface="B Nazanin" pitchFamily="2" charset="-78"/>
              </a:rPr>
              <a:t>فرم های گنبدی حاصل </a:t>
            </a:r>
            <a:r>
              <a:rPr lang="fa-IR" b="1" dirty="0">
                <a:solidFill>
                  <a:srgbClr val="FF0000"/>
                </a:solidFill>
                <a:cs typeface="B Nazanin" pitchFamily="2" charset="-78"/>
              </a:rPr>
              <a:t>دوران یک خط منحنی </a:t>
            </a:r>
            <a:r>
              <a:rPr lang="fa-IR" b="1" dirty="0">
                <a:solidFill>
                  <a:sysClr val="windowText" lastClr="000000"/>
                </a:solidFill>
                <a:cs typeface="B Nazanin" pitchFamily="2" charset="-78"/>
              </a:rPr>
              <a:t>حول یک </a:t>
            </a:r>
            <a:r>
              <a:rPr lang="fa-IR" b="1" dirty="0">
                <a:solidFill>
                  <a:srgbClr val="FF0000"/>
                </a:solidFill>
                <a:cs typeface="B Nazanin" pitchFamily="2" charset="-78"/>
              </a:rPr>
              <a:t>محور</a:t>
            </a:r>
            <a:r>
              <a:rPr lang="fa-IR" b="1" dirty="0">
                <a:solidFill>
                  <a:sysClr val="windowText" lastClr="000000"/>
                </a:solidFill>
                <a:cs typeface="B Nazanin" pitchFamily="2" charset="-78"/>
              </a:rPr>
              <a:t> می باشند . گنبد یکی از </a:t>
            </a:r>
            <a:r>
              <a:rPr lang="fa-IR" b="1" dirty="0">
                <a:solidFill>
                  <a:srgbClr val="FF0000"/>
                </a:solidFill>
                <a:cs typeface="B Nazanin" pitchFamily="2" charset="-78"/>
              </a:rPr>
              <a:t>طبیعی ترین فرم </a:t>
            </a:r>
            <a:r>
              <a:rPr lang="fa-IR" b="1" dirty="0">
                <a:solidFill>
                  <a:sysClr val="windowText" lastClr="000000"/>
                </a:solidFill>
                <a:cs typeface="B Nazanin" pitchFamily="2" charset="-78"/>
              </a:rPr>
              <a:t>ها نسبت به بقیه می </a:t>
            </a:r>
            <a:r>
              <a:rPr lang="fa-IR" b="1" dirty="0" smtClean="0">
                <a:solidFill>
                  <a:sysClr val="windowText" lastClr="000000"/>
                </a:solidFill>
                <a:cs typeface="B Nazanin" pitchFamily="2" charset="-78"/>
              </a:rPr>
              <a:t>باشد. </a:t>
            </a:r>
            <a:r>
              <a:rPr lang="fa-IR" b="1" dirty="0">
                <a:solidFill>
                  <a:sysClr val="windowText" lastClr="000000"/>
                </a:solidFill>
                <a:cs typeface="B Nazanin" pitchFamily="2" charset="-78"/>
              </a:rPr>
              <a:t>انواع فرم های گنبدی را می توان بصورت گنبد های  </a:t>
            </a:r>
            <a:r>
              <a:rPr lang="fa-IR" b="1" dirty="0">
                <a:solidFill>
                  <a:srgbClr val="FF0000"/>
                </a:solidFill>
                <a:cs typeface="B Nazanin" pitchFamily="2" charset="-78"/>
              </a:rPr>
              <a:t>نیمکره ای ، بیضوی و مخروطی </a:t>
            </a:r>
            <a:r>
              <a:rPr lang="fa-IR" b="1" dirty="0">
                <a:solidFill>
                  <a:sysClr val="windowText" lastClr="000000"/>
                </a:solidFill>
                <a:cs typeface="B Nazanin" pitchFamily="2" charset="-78"/>
              </a:rPr>
              <a:t> تقسیم بندی نمود </a:t>
            </a:r>
            <a:r>
              <a:rPr lang="fa-IR" b="1" dirty="0" smtClean="0">
                <a:solidFill>
                  <a:sysClr val="windowText" lastClr="000000"/>
                </a:solidFill>
                <a:cs typeface="B Nazanin" pitchFamily="2" charset="-78"/>
              </a:rPr>
              <a:t>  .</a:t>
            </a:r>
            <a:endParaRPr lang="fa-IR" b="1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34" y="3447493"/>
            <a:ext cx="4662680" cy="2169825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8" name="TextBox 7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500034" y="1788115"/>
            <a:ext cx="8143932" cy="13388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مطابق با نمونه گرافیکی ، چنانچه گنبد پوسته ای تحت تأثیر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فشار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واقع گردد 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بخش پایین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گنبد تمایل به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خمش رو به بالا پیدا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 کند . جهت کنترل این خمش در گنبد های پوسته ای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ضخامت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پوسته و نحوه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آرمارتوربندی قسمت های پایینی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گنبد با بخش های بالایی متفاوت می باشد . </a:t>
            </a:r>
            <a:endParaRPr kumimoji="0" lang="fa-IR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174" y="3286124"/>
            <a:ext cx="4214842" cy="300039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357422" y="853843"/>
            <a:ext cx="4557723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371975" algn="l"/>
              </a:tabLst>
            </a:pPr>
            <a:r>
              <a:rPr lang="fa-IR" sz="2400" b="1" dirty="0">
                <a:solidFill>
                  <a:sysClr val="windowText" lastClr="00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رفتار سازه ای پوسته های گنبدی </a:t>
            </a:r>
            <a:r>
              <a:rPr lang="fa-IR" sz="2400" b="1" dirty="0">
                <a:solidFill>
                  <a:sysClr val="windowText" lastClr="00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: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357158" y="813510"/>
            <a:ext cx="8429684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نحوه قرارگیری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گنبد پوسته ای روی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تکیه گاهش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در چگونگی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گسترش نیروهای فشاری و کششی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منتشر شده در سطح پوسته تأثیر گذار می باشد .</a:t>
            </a:r>
            <a:endParaRPr kumimoji="0" lang="fa-IR" sz="20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1857364"/>
            <a:ext cx="1832802" cy="2428892"/>
          </a:xfrm>
          <a:prstGeom prst="rect">
            <a:avLst/>
          </a:prstGeom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2786050" y="4997248"/>
            <a:ext cx="6143668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گستردگی تنش های فشاری و کششی گنبد پوسته ای که روی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تکیه گاه ممتد حول پایه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قرار گرفته است :</a:t>
            </a:r>
            <a:endParaRPr kumimoji="0" lang="fa-IR" sz="20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2571736" y="2496918"/>
            <a:ext cx="6215042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371975" algn="l"/>
              </a:tabLst>
            </a:pPr>
            <a:r>
              <a:rPr lang="fa-IR" sz="2000" b="1" dirty="0">
                <a:solidFill>
                  <a:schemeClr val="bg1"/>
                </a:solidFill>
                <a:cs typeface="B Nazanin" pitchFamily="2" charset="-78"/>
              </a:rPr>
              <a:t>گستردگی تنش های فشاری و کششی گنبد پوسته ای که روی </a:t>
            </a:r>
            <a:r>
              <a:rPr lang="fa-IR" sz="2000" b="1" dirty="0">
                <a:solidFill>
                  <a:srgbClr val="FF0000"/>
                </a:solidFill>
                <a:cs typeface="B Nazanin" pitchFamily="2" charset="-78"/>
              </a:rPr>
              <a:t>چهار ستون</a:t>
            </a:r>
            <a:r>
              <a:rPr lang="fa-IR" sz="2000" b="1" dirty="0">
                <a:solidFill>
                  <a:schemeClr val="bg1"/>
                </a:solidFill>
                <a:cs typeface="B Nazanin" pitchFamily="2" charset="-78"/>
              </a:rPr>
              <a:t> قرار گرفته است :</a:t>
            </a:r>
            <a:endParaRPr kumimoji="0" lang="fa-IR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10" name="Picture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4357694"/>
            <a:ext cx="1857388" cy="2214578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8" name="TextBox 7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0" y="815159"/>
            <a:ext cx="9144032" cy="243143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نمونه هایی از پوسته های گنبدی اجرا شده :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سالن سخنرانی کرسگ– ایالت ماساچوست آمریکا – سال 1955 – معمار : سارنین و همکاران</a:t>
            </a: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گنبد از نوع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پوسته ای بتنی مسلح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است که دارای حجم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یک هشتم کره بوده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 روی سه نقطه ثابت گردیده است . 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شعاع گنبد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34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متر ، ضخامت پوسته بتنی مسلح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9 سانتیمتر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است که در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نزدیک تکیه گاه ها بعلت تمرکز تنش ها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در آن نقاط به حدود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50 سانتیمتر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 رسد ، یک لایه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فایبرگلاس به ضخامت 5 سانتیمتر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بعنوان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عایق حرارتی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روی پوسته بتنی به کار رفته است که این ضخامت عایق با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استانداردهای امروزی مطابقت ندارد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. </a:t>
            </a:r>
            <a:endParaRPr kumimoji="0" lang="fa-IR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992" y="3932808"/>
            <a:ext cx="4115172" cy="2670994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3932808"/>
            <a:ext cx="4143404" cy="263946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285720" y="536184"/>
            <a:ext cx="8572528" cy="12003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استادیوم ورزشی ساندوم ( گنبد خورشید ) – واشنگتن  1990-شرکت معماری لوف بارو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ارتفاع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گنبد از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12 متر در پایین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شروع شده و به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25 متر در بالا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 رسد –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ضخامت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پوسته بتنی در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پایین 11 سانتیمتر و در بالا 7.5 می باشد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.</a:t>
            </a:r>
            <a:endParaRPr kumimoji="0" lang="fa-IR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356" y="1717362"/>
            <a:ext cx="5715040" cy="2283142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422" y="4071942"/>
            <a:ext cx="4286280" cy="2786082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928662" y="794915"/>
            <a:ext cx="6786610" cy="313932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000" b="1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مقدمه</a:t>
            </a:r>
            <a:endParaRPr lang="fa-IR" sz="2000" dirty="0" err="1">
              <a:solidFill>
                <a:sysClr val="windowText" lastClr="000000"/>
              </a:solidFill>
              <a:latin typeface="Arial" pitchFamily="34" charset="0"/>
              <a:ea typeface="Calibri" pitchFamily="34" charset="0"/>
              <a:cs typeface="B Nazanin" pitchFamily="2" charset="-78"/>
            </a:endParaRPr>
          </a:p>
          <a:p>
            <a:pPr marL="0" marR="0" lvl="0" indent="0" algn="justLow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پوسته ها یکی از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فراوانترین و متنوع ترین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انواع فرم ها هستند که هم به صورت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طبیعی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( همانند جمجمه موجودات ، لاک محافظ برخی حیوانات مثل لاک پشت یا حلزون  یا تخم پرندگان یا خزندگان ) و هم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مصنوع دست بشر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( انواع سازه های پوسته ای با کاربری های گوناگون مثل انبار ها و سیلوها ، سالن های ورزشی ، فروشگاه های بزرگ ، خانه های مسکونی ، سد های قوسی ، بدنه هواپیما و کشتی و خودرو و ...) در دنیای فیزیکی اطراف ما قابل مشاهده می باشند . در واقع پوسته ها سطوح هندسی غیر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قابل انعطاف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 ساخته شده از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مواد سخت و محکم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هستندکه قسمتی از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فضا را از بخش دیگر جدا کرده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 یکی از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عالیترین انواع سازه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ها بشمار میروند. </a:t>
            </a:r>
            <a:endParaRPr kumimoji="0" lang="fa-IR" sz="16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57" y="4276748"/>
            <a:ext cx="3657600" cy="243840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8" y="4286256"/>
            <a:ext cx="2000264" cy="2428892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7" name="TextBox 6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214314" y="375589"/>
            <a:ext cx="8715404" cy="204671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19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استودیوم ورزشی پالازتو دلو – روم ایتالیا – پیر لوئیجی و آنتونی نروی - 1959 برای المپیک 1960 ایتالیا</a:t>
            </a:r>
          </a:p>
          <a:p>
            <a:pPr marL="0" marR="0" lvl="0" indent="0" algn="just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قطر گنبد 60 متر و ارتفاع آن 21 متر می باشد –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شکل ستونها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همچون انسانی است که یک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پایش را جلو و پای دیگر خود را عقب گذاشته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 دستانش را برای نگه داشتن سقف به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جلو دراز کرده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است – پوسته گنبد از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بتن مسلح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و قالبندی پوسته توسط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1620 تکه قالب بتنی پیش ساخته صورت گرفته و پس از اتمام بتن ریزی گنبد قالبها نیز سر جای خودشان محکم شده و ثابت گردیده اند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. برای اجرای کامل گنبد فقط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30 روز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زمان صرف شده است . </a:t>
            </a:r>
            <a:endParaRPr kumimoji="0" lang="fa-IR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261" y="2503177"/>
            <a:ext cx="5731510" cy="1925955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526" y="4429132"/>
            <a:ext cx="5229242" cy="2343143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6590" y="1428736"/>
            <a:ext cx="4137672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fa-IR" sz="2000" b="1" dirty="0" smtClean="0">
                <a:solidFill>
                  <a:sysClr val="windowText" lastClr="000000"/>
                </a:solidFill>
                <a:cs typeface="B Nazanin" pitchFamily="2" charset="-78"/>
              </a:rPr>
              <a:t>2- سازه </a:t>
            </a:r>
            <a:r>
              <a:rPr lang="fa-IR" sz="2000" b="1" dirty="0">
                <a:solidFill>
                  <a:sysClr val="windowText" lastClr="000000"/>
                </a:solidFill>
                <a:cs typeface="B Nazanin" pitchFamily="2" charset="-78"/>
              </a:rPr>
              <a:t>پوسته ای استوانه </a:t>
            </a:r>
            <a:r>
              <a:rPr lang="fa-IR" sz="2000" b="1" dirty="0" smtClean="0">
                <a:solidFill>
                  <a:sysClr val="windowText" lastClr="000000"/>
                </a:solidFill>
                <a:cs typeface="B Nazanin" pitchFamily="2" charset="-78"/>
              </a:rPr>
              <a:t>ای(اشکال قابل توسعه) </a:t>
            </a:r>
            <a:r>
              <a:rPr lang="fa-IR" sz="2000" b="1" dirty="0">
                <a:solidFill>
                  <a:sysClr val="windowText" lastClr="000000"/>
                </a:solidFill>
                <a:cs typeface="B Nazanin" pitchFamily="2" charset="-78"/>
              </a:rPr>
              <a:t>:</a:t>
            </a:r>
            <a:endParaRPr lang="en-US" sz="20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420" y="535761"/>
            <a:ext cx="2387158" cy="1785950"/>
          </a:xfrm>
          <a:prstGeom prst="rect">
            <a:avLst/>
          </a:prstGeom>
        </p:spPr>
      </p:pic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214314" y="2599461"/>
            <a:ext cx="8572528" cy="17543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به پوسته های استوانه ای ، پوسته های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قابل توسعه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نیز می گویند . در واقع منظور از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قابل توسعه بودن یک حجم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یعنی اینکه بتوان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بدون ایجاد بریدگی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کل سطح هندسی آن حجم را به شکل یک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صفحه مستوی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در آورد .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بعنوان مثال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پوسته های گنبدی غیر قابل توسعه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می باشند چون برای تبدیل آنها به شکل صفحه مستوی نیاز به ایجاد برش می باشد. </a:t>
            </a:r>
            <a:endParaRPr kumimoji="0" lang="fa-IR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513" y="4581129"/>
            <a:ext cx="3223265" cy="178595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0" y="4581128"/>
            <a:ext cx="3600642" cy="178595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8" name="TextBox 7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444887" y="710968"/>
            <a:ext cx="8072462" cy="9233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پوسته های استوانه ای معمولاً یا بصورت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تکی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بعنوان سازه  پوسته ای بکار می روند و یا بصورت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ترکیبی و جمعی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که ترکیب استوانه ها هم یا </a:t>
            </a:r>
            <a:r>
              <a:rPr kumimoji="0" lang="fa-IR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بصورت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</a:t>
            </a:r>
            <a:r>
              <a:rPr kumimoji="0" lang="fa-IR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بادبزنی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 یا بصورت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متقاطع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صورت می گیرد . 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222" y="3911408"/>
            <a:ext cx="1630482" cy="2454789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636912"/>
            <a:ext cx="3034862" cy="1928826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618" y="4684207"/>
            <a:ext cx="4390268" cy="171451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444435" y="2995039"/>
            <a:ext cx="3752112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371975" algn="l"/>
              </a:tabLst>
            </a:pPr>
            <a:r>
              <a:rPr lang="fa-IR" sz="2000" b="1" dirty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نمونه های از پوسته های استوانه ای </a:t>
            </a:r>
            <a:r>
              <a:rPr lang="fa-IR" sz="20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تکی</a:t>
            </a:r>
            <a:r>
              <a:rPr lang="fa-IR" sz="2000" b="1" dirty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 :</a:t>
            </a:r>
            <a:endParaRPr lang="fa-IR" sz="2000" b="1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8" name="TextBox 7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1763688" y="773652"/>
            <a:ext cx="5400600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نمونه هایی از پوسته های استوانه ای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ترکیبی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باد بزنی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:</a:t>
            </a:r>
            <a:endParaRPr kumimoji="0" lang="fa-IR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534" y="1428736"/>
            <a:ext cx="3224978" cy="2357454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2" y="4071942"/>
            <a:ext cx="3299830" cy="2400296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1979712" y="758263"/>
            <a:ext cx="4949742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نمونه هایی از پوسته های استوانه ای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ترکیبی متقاطع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:</a:t>
            </a:r>
            <a:endParaRPr kumimoji="0" lang="fa-IR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38" y="1435580"/>
            <a:ext cx="3017520" cy="2033016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950" y="3714752"/>
            <a:ext cx="4553712" cy="2688336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357158" y="620688"/>
            <a:ext cx="8501058" cy="295465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رفتار سازه ای پوسته های استوانه ای :</a:t>
            </a:r>
          </a:p>
          <a:p>
            <a:pPr marL="0" marR="0" lvl="0" indent="0" algn="just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برای درک رفتار سازه ای پوسته های استوانه ای یک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آزمایش ساده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پیشنهاد می شود . چنانچه ورق کاغذی را بین 2 تکیه گاه قرار دهیم مشاهده می شود که کاغذ به طرف پایین خم شده و حتی توان تحمل وزن خود را هم ندارد . حال چنانچه کاغذ را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بصورت لوله یا بادبزن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در آوریم و روی همان تکیه گاه ها قرار دهیم ، کاغذ بصورت پایدار ایستاده و وزن خود را تحمل می کند . </a:t>
            </a:r>
            <a:endParaRPr kumimoji="0" lang="fa-IR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578" y="3717032"/>
            <a:ext cx="6366217" cy="272797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5" name="TextBox 4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323528" y="454481"/>
            <a:ext cx="8429652" cy="364715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نحوه انتقال بار پوسته استوانه ای :</a:t>
            </a:r>
            <a:endParaRPr lang="fa-IR" sz="1600" b="1" dirty="0">
              <a:solidFill>
                <a:sysClr val="windowText" lastClr="000000"/>
              </a:solidFill>
              <a:latin typeface="Arial" pitchFamily="34" charset="0"/>
              <a:ea typeface="Calibri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حالت الف : پوسته استوانه در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سمت منحنی استوانه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بوسیله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ستونهای قوسی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شکل محدود شده باشند– در این حالت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بارها در جهت محور استوانه به ستونها منتقل شده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 به طرف زمین دفع می گردند .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حالت ب :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امتداد لبه های افقی استوانه روی تیر باربر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قرار گرفته و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دو سر تیر روی تکیه گاه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باشد – در این حالت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بارها در جهت منحنی استوانه به تیر منتقل شده و سپس در امتداد محور تیر به سمت تکیه گاهها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هدایت شده و از طریق تکیه گاه ها به طرف زمین دفع می گردند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حالت ج :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امتداد لبه های افقی استوانه روی تکیه گاه باشد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– در این حالت بار پوسته در جهت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منحنی استوانه به تکیه گاه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منتقل و از طریق زمین دفع می گردند . </a:t>
            </a:r>
            <a:endParaRPr kumimoji="0" lang="fa-IR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276" y="4294073"/>
            <a:ext cx="5230155" cy="241274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5" name="TextBox 4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928662" y="2772787"/>
            <a:ext cx="7459762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3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نمونه هایی از پوسته های استوانه ای اجرا</a:t>
            </a:r>
            <a:r>
              <a:rPr kumimoji="0" lang="fa-IR" sz="3600" b="1" i="0" u="none" strike="noStrike" cap="none" normalizeH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شده :</a:t>
            </a:r>
            <a:endParaRPr kumimoji="0" lang="fa-IR" sz="36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4" name="TextBox 3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357190" y="864714"/>
            <a:ext cx="8358214" cy="153888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موزه هنر کیمبل– ایالت تگزاس آمریکا – 1972- لویی کان</a:t>
            </a:r>
            <a:endParaRPr kumimoji="0" lang="fa-IR" sz="24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lang="fa-IR" sz="1600" b="1" dirty="0">
              <a:solidFill>
                <a:sysClr val="windowText" lastClr="000000"/>
              </a:solidFill>
              <a:latin typeface="Arial" pitchFamily="34" charset="0"/>
              <a:ea typeface="Calibri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سازه پوسته ای سقف متشکل از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14 پوسته استوانه ای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است که جمعاً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دهانه ای به ابعاد30 در 7  متر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را می پوشانند .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2 عدد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از این پوسته ها به شکل سایبان روی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پیاده رو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قرار گرفته اند–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ضخامت پوسته 10 سانتیمتر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 پوسته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بوسیله ورق مسی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بعنوان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عایق بام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پوشانده شده است .</a:t>
            </a:r>
            <a:endParaRPr kumimoji="0" lang="fa-IR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496" y="3202016"/>
            <a:ext cx="4929222" cy="3513132"/>
          </a:xfrm>
          <a:prstGeom prst="rect">
            <a:avLst/>
          </a:prstGeom>
        </p:spPr>
      </p:pic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2564904"/>
            <a:ext cx="4134116" cy="333672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285752" y="631907"/>
            <a:ext cx="8572528" cy="19389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موزه جنگ </a:t>
            </a:r>
            <a:r>
              <a:rPr kumimoji="0" lang="fa-IR" sz="20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داکسفورد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 –  انگلستان</a:t>
            </a:r>
            <a:r>
              <a:rPr kumimoji="0" lang="fa-IR" sz="20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1997 – نورمن </a:t>
            </a:r>
            <a:r>
              <a:rPr kumimoji="0" lang="fa-IR" sz="20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فاستر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بزرگترین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موزه حمل و نقل هوایی انگلستان می باشد – در آن بالغ بر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200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هواپیما به نمایش گذاشته شده است – ساختمان موزه متشکل از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یک پوسته استوانه ای بتنی است که 90 متر عرض 100 متر طول و 18.5 متر ارتفاع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دارد .  </a:t>
            </a:r>
            <a:endParaRPr kumimoji="0" lang="fa-IR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92" y="2780928"/>
            <a:ext cx="5731510" cy="357378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826" y="4857760"/>
            <a:ext cx="2214578" cy="1928826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8" name="TextBox 7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957761" y="1294300"/>
            <a:ext cx="3900519" cy="425020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371975" algn="l"/>
              </a:tabLst>
            </a:pPr>
            <a:r>
              <a:rPr lang="fa-IR" sz="1650" b="1" dirty="0" smtClean="0">
                <a:solidFill>
                  <a:sysClr val="windowText" lastClr="00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در </a:t>
            </a:r>
            <a:r>
              <a:rPr lang="fa-IR" sz="165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صنعت ساختمان سازی </a:t>
            </a:r>
            <a:r>
              <a:rPr lang="fa-IR" sz="1650" b="1" dirty="0" smtClean="0">
                <a:solidFill>
                  <a:sysClr val="windowText" lastClr="00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امروزی ، سازه های پوسته ای به </a:t>
            </a:r>
            <a:r>
              <a:rPr lang="fa-IR" sz="165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سطح منحنی </a:t>
            </a:r>
            <a:r>
              <a:rPr lang="fa-IR" sz="1650" b="1" dirty="0" smtClean="0">
                <a:solidFill>
                  <a:sysClr val="windowText" lastClr="00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با </a:t>
            </a:r>
            <a:r>
              <a:rPr lang="fa-IR" sz="165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ضخامت نسبتاً کم </a:t>
            </a:r>
            <a:r>
              <a:rPr lang="fa-IR" sz="1650" b="1" dirty="0" smtClean="0">
                <a:solidFill>
                  <a:sysClr val="windowText" lastClr="00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و </a:t>
            </a:r>
            <a:r>
              <a:rPr lang="fa-IR" sz="165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جنس</a:t>
            </a:r>
            <a:r>
              <a:rPr lang="fa-IR" sz="1650" b="1" dirty="0" smtClean="0">
                <a:solidFill>
                  <a:sysClr val="windowText" lastClr="00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 بتن مسلح ( در اکثر موارد) ، تخته های چند لایی ، پلاستیک ها و پلیمرها،  اطلاق شده که </a:t>
            </a:r>
            <a:r>
              <a:rPr lang="fa-IR" sz="165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فضای درون را از فضای بیرون جدا کرده</a:t>
            </a:r>
            <a:r>
              <a:rPr lang="fa-IR" sz="1650" b="1" dirty="0" smtClean="0">
                <a:solidFill>
                  <a:sysClr val="windowText" lastClr="00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 بطوریکه فضای </a:t>
            </a:r>
            <a:r>
              <a:rPr lang="fa-IR" sz="165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درون هیچ ستونی نداشته</a:t>
            </a:r>
            <a:r>
              <a:rPr lang="fa-IR" sz="1650" b="1" dirty="0" smtClean="0">
                <a:solidFill>
                  <a:sysClr val="windowText" lastClr="00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 و در بیرون نیز </a:t>
            </a:r>
            <a:r>
              <a:rPr lang="fa-IR" sz="165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شمع یا دیوار پشت بندی</a:t>
            </a:r>
            <a:r>
              <a:rPr lang="fa-IR" sz="1650" b="1" dirty="0" smtClean="0">
                <a:solidFill>
                  <a:sysClr val="windowText" lastClr="00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  موجود نمی باشد . </a:t>
            </a:r>
            <a:endParaRPr lang="en-US" sz="1650" b="1" dirty="0" smtClean="0">
              <a:solidFill>
                <a:sysClr val="windowText" lastClr="000000"/>
              </a:solidFill>
              <a:latin typeface="Calibri" pitchFamily="34" charset="0"/>
              <a:ea typeface="Calibri" pitchFamily="34" charset="0"/>
              <a:cs typeface="B Nazanin" pitchFamily="2" charset="-78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371975" algn="l"/>
              </a:tabLst>
            </a:pPr>
            <a:r>
              <a:rPr lang="fa-IR" sz="1650" b="1" dirty="0" smtClean="0">
                <a:solidFill>
                  <a:sysClr val="windowText" lastClr="00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سازه های ساختمانی پوسته ای معمولاً در شرایطی که بار وارده بر سطح سازه به صورت  </a:t>
            </a:r>
            <a:r>
              <a:rPr lang="fa-IR" sz="165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گسترده و یکنواخت </a:t>
            </a:r>
            <a:r>
              <a:rPr lang="fa-IR" sz="1650" b="1" dirty="0" smtClean="0">
                <a:solidFill>
                  <a:sysClr val="windowText" lastClr="00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بوده و </a:t>
            </a:r>
            <a:r>
              <a:rPr lang="fa-IR" sz="165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فرم منحنی </a:t>
            </a:r>
            <a:r>
              <a:rPr lang="fa-IR" sz="1650" b="1" dirty="0" smtClean="0">
                <a:solidFill>
                  <a:sysClr val="windowText" lastClr="00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مورد نیاز میباشد ،بسیار کاربرد دارند .</a:t>
            </a:r>
          </a:p>
        </p:txBody>
      </p:sp>
      <p:pic>
        <p:nvPicPr>
          <p:cNvPr id="7" name="Picture 6" descr="سد پوسته ای قوسی www.civilart.ir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357298"/>
            <a:ext cx="4404678" cy="407196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" name="Group 3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5" name="TextBox 4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1475656" y="840713"/>
            <a:ext cx="5590404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371975" algn="l"/>
              </a:tabLst>
            </a:pP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3- سازه های پوسته ای زین </a:t>
            </a:r>
            <a:r>
              <a:rPr lang="fa-IR" sz="2400" b="1" dirty="0">
                <a:solidFill>
                  <a:sysClr val="windowText" lastClr="00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اسبی(اشکال آنتی کلاستیک):</a:t>
            </a:r>
            <a:r>
              <a:rPr kumimoji="0" lang="fa-IR" sz="2400" b="1" i="0" u="none" strike="noStrike" cap="none" normalizeH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</a:t>
            </a:r>
            <a:endParaRPr kumimoji="0" lang="fa-IR" sz="24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174" y="1571612"/>
            <a:ext cx="3643338" cy="3143272"/>
          </a:xfrm>
          <a:prstGeom prst="rect">
            <a:avLst/>
          </a:prstGeom>
        </p:spPr>
      </p:pic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467544" y="5009389"/>
            <a:ext cx="8280920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هر گاه یک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سطح دارای انحناء 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،  به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خط یا سهمی محدود و تمام شود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، فرم زین اسبی ایجاد می گردد . </a:t>
            </a:r>
            <a:endParaRPr kumimoji="0" lang="fa-IR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2974144" y="682439"/>
            <a:ext cx="3312368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چند نمونه از فرم های زین اسبی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738" y="1783231"/>
            <a:ext cx="2497468" cy="19787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43540" y="1357298"/>
            <a:ext cx="3371864" cy="3385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371975" algn="l"/>
              </a:tabLst>
            </a:pPr>
            <a:r>
              <a:rPr lang="fa-IR" sz="16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سطح دارای انحناء بین </a:t>
            </a:r>
            <a:r>
              <a:rPr lang="fa-IR" sz="16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دو سهمی </a:t>
            </a:r>
            <a:r>
              <a:rPr lang="fa-IR" sz="16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محدود </a:t>
            </a:r>
            <a:r>
              <a:rPr lang="fa-IR" sz="16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شده</a:t>
            </a:r>
            <a:endParaRPr lang="fa-IR" sz="28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714348" y="1357298"/>
            <a:ext cx="3357555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سطح دارای انحناء بین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چهار خط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محدود </a:t>
            </a:r>
            <a:r>
              <a:rPr kumimoji="0" lang="fa-IR" sz="1600" b="1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شده</a:t>
            </a:r>
            <a:endParaRPr kumimoji="0" lang="fa-IR" sz="2800" b="1" i="0" u="none" strike="noStrike" cap="none" normalizeH="0" baseline="0" dirty="0" err="1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28" y="1758890"/>
            <a:ext cx="2151888" cy="2170176"/>
          </a:xfrm>
          <a:prstGeom prst="rect">
            <a:avLst/>
          </a:prstGeom>
        </p:spPr>
      </p:pic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2071702" y="4162016"/>
            <a:ext cx="4714876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سطح دارای انحناء بین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یک سهمی و یک خط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محدود شده</a:t>
            </a:r>
            <a:endParaRPr kumimoji="0" lang="fa-IR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9" name="Picture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422" y="4572008"/>
            <a:ext cx="4157680" cy="2057392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11" name="TextBox 10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371474" y="718733"/>
            <a:ext cx="8486805" cy="23083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رفتار سازه ای پوسته های زین اسبی :</a:t>
            </a:r>
            <a:endParaRPr lang="fa-IR" sz="1600" b="1" dirty="0">
              <a:solidFill>
                <a:schemeClr val="bg1"/>
              </a:solidFill>
              <a:latin typeface="Calibri" pitchFamily="34" charset="0"/>
              <a:ea typeface="Calibri" pitchFamily="34" charset="0"/>
              <a:cs typeface="B Nazanin" pitchFamily="2" charset="-78"/>
            </a:endParaRPr>
          </a:p>
          <a:p>
            <a:pPr marL="0" marR="0" lvl="0" indent="0" algn="ct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fa-IR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B Nazanin" pitchFamily="2" charset="-78"/>
            </a:endParaRPr>
          </a:p>
          <a:p>
            <a:pPr marL="0" marR="0" lvl="0" indent="0" algn="ct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به طور معمول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نیروها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در پوسته های زین اسبی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در جهت انحناء سطح پوسته منتشر می شوند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.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ct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نیرو های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فشاری در جهت انحناء محدب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سطح پوسته منتشر شده و به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سمت تکیه گاه ها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منتقل می شوند .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ct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نیروهای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کششی در جهت انحناء مقعر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سطح پوسته منتشر شده و به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سمت تکیه گاه ها منتقل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 شوند . 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56" y="3214686"/>
            <a:ext cx="2580516" cy="2928958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86" y="3143248"/>
            <a:ext cx="4357718" cy="2928958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142876" y="1021003"/>
            <a:ext cx="8786842" cy="184665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نمونه هایی از پوسته های زین اسبی: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رستوران لس مانانتیالس–1957مکزیکوسیتی مکزیک – مهندس معمار : جی </a:t>
            </a:r>
            <a:r>
              <a:rPr kumimoji="0" lang="fa-IR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اند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</a:t>
            </a:r>
            <a:r>
              <a:rPr kumimoji="0" lang="fa-IR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اف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</a:t>
            </a:r>
            <a:r>
              <a:rPr kumimoji="0" lang="fa-IR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اورناندز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-  مهندس سازه : فلیکس کاندلا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این سازه پوسته ای از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8 فرم زین اسبی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تشکیل شده که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پشت به پشت و کنار هم روی یک پلان دایره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 به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قطر 43 متر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قرار گرفته اند و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تداعی کننده گلبرگ های یک گل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 باشند .</a:t>
            </a:r>
            <a:endParaRPr kumimoji="0" lang="fa-IR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4" y="3014674"/>
            <a:ext cx="3810000" cy="2057400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3786190"/>
            <a:ext cx="5286412" cy="3000396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428628" y="586727"/>
            <a:ext cx="8501090" cy="14773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جنس پوسته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بتن مسلح به ضخامت 5 سانتیمتر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 پوسته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فاقد تیرهای تقویتی در لبه هاست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 از این رو فوق العاده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سبک و زیباست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. در این سازه پوسته ای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نیروهای فشاری به تبعیت از انحناء محدب پوسته در خط القعرها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جمع شده و به تکیه گاه ها منتقل می گردند .</a:t>
            </a:r>
            <a:endParaRPr kumimoji="0" lang="fa-IR" sz="20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" y="3000372"/>
            <a:ext cx="5286412" cy="3786214"/>
          </a:xfrm>
          <a:prstGeom prst="rect">
            <a:avLst/>
          </a:prstGeom>
        </p:spPr>
      </p:pic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902" y="2143116"/>
            <a:ext cx="4857816" cy="2710987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6" y="714356"/>
            <a:ext cx="4071934" cy="5921372"/>
          </a:xfrm>
          <a:prstGeom prst="rect">
            <a:avLst/>
          </a:prstGeom>
        </p:spPr>
      </p:pic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4214810" y="642918"/>
            <a:ext cx="4429156" cy="292387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عبادتگاه لوماس– 1959 مکزیک – معمار : گیلرمو  - سازه : فلیکس </a:t>
            </a:r>
            <a:r>
              <a:rPr kumimoji="0" lang="fa-IR" sz="2000" b="1" i="0" u="none" strike="noStrike" cap="none" normalizeH="0" baseline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کاندلا</a:t>
            </a: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fa-IR" sz="16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Calibri" pitchFamily="34" charset="0"/>
              <a:ea typeface="Calibri" pitchFamily="34" charset="0"/>
              <a:cs typeface="B Nazanin" pitchFamily="2" charset="-78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371975" algn="l"/>
              </a:tabLst>
            </a:pP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این عبادتگاه بیشتر یک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نماد معماری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است تا یک نماد مذهبی . در واقع این بنا برای بر گزاری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مراسم مذهبی کاتولیک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شکل گرفته اما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هیچگونه المانی از این آیین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را در خود ندارد . سازه پوسته ای سقف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دارای فرم زین اسبی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است که به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2 تاق سهمی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با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ارتفاعهای متفاوت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محدود می شود . ارتفاع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تاق بزرگتر 25 متر و تاق کوچکتر 10 متر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 باشد .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فاصله 2 تاق در قاعده 33 متر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می باشد .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جنس پوسته بتن مسلح به ضخامت 8 سانتیمتر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 باشد . </a:t>
            </a:r>
            <a:endParaRPr kumimoji="0" lang="fa-IR" sz="28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49" y="3675042"/>
            <a:ext cx="4286280" cy="3111544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10" y="928670"/>
            <a:ext cx="2857500" cy="211455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7" name="TextBox 6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ChangeArrowheads="1"/>
          </p:cNvSpPr>
          <p:nvPr/>
        </p:nvSpPr>
        <p:spPr bwMode="auto">
          <a:xfrm>
            <a:off x="214314" y="783394"/>
            <a:ext cx="8786842" cy="16004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نمایشگاه و رصد خانه مک دانل– 1963 آمریکا – معمار:  هلموت</a:t>
            </a:r>
          </a:p>
          <a:p>
            <a:pPr marL="0" marR="0" lvl="0" indent="0" algn="just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در این ساختمان از یک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پوسته بتنی مسلح فرم زین اسبی بسته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(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شبه هذلولی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) به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ضخامت 7.5 سانتیمتر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استفاده شده است –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قطر دایره پایینی 49 متر و دایره بالایی 18 متر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 باشد .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نمایشگاه و قسمت اداری در پلان دایره پایین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و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رصد خانه و تجهیزات مربوط به رصد افلاک در سمت دایره بالایی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قرار دارد . </a:t>
            </a:r>
            <a:endParaRPr kumimoji="0" lang="fa-IR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480" y="2636912"/>
            <a:ext cx="5786478" cy="414967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5" name="TextBox 4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2123728" y="782405"/>
            <a:ext cx="4968552" cy="76944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4- سازه پوسته ای نا منظم یا دارای فرم آزاد : </a:t>
            </a:r>
            <a:endParaRPr kumimoji="0" lang="en-US" sz="22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sz="22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5777" name="Picture 461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519" y="1838725"/>
            <a:ext cx="3166555" cy="2286016"/>
          </a:xfrm>
          <a:prstGeom prst="rect">
            <a:avLst/>
          </a:prstGeom>
          <a:noFill/>
        </p:spPr>
      </p:pic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357190" y="4513629"/>
            <a:ext cx="8358214" cy="13388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طبیعت ذاتی پوسته ها 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به گونه ایست که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طراح را محدود به فرم های خاص هندسی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(گنبد ، استوانه و ... ) نمی کند و امکان ایجاد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فرم های آزادتری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را فراهم می نماید .  بنابراین هرگاه فرم پوسته ای از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اجبار هندسی رها شود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پوسته های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نا منظم یا دارای فرم آزاد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خلق می گردند . </a:t>
            </a:r>
            <a:endParaRPr kumimoji="0" lang="fa-IR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1"/>
          <p:cNvSpPr>
            <a:spLocks noChangeArrowheads="1"/>
          </p:cNvSpPr>
          <p:nvPr/>
        </p:nvSpPr>
        <p:spPr bwMode="auto">
          <a:xfrm>
            <a:off x="1259632" y="604375"/>
            <a:ext cx="6598516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نمونه هایی از رها شدن ذهن طراح از اجبار هندسی :</a:t>
            </a:r>
            <a:endParaRPr kumimoji="0" lang="fa-IR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298" y="1204910"/>
            <a:ext cx="4286250" cy="1866900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356" y="3143248"/>
            <a:ext cx="5357850" cy="35719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"/>
          <p:cNvSpPr>
            <a:spLocks noChangeArrowheads="1"/>
          </p:cNvSpPr>
          <p:nvPr/>
        </p:nvSpPr>
        <p:spPr bwMode="auto">
          <a:xfrm>
            <a:off x="395536" y="836712"/>
            <a:ext cx="8280920" cy="563231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البته </a:t>
            </a: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فرم آزاد به معنی رهایی از قوانین هندسی نیست </a:t>
            </a: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چون </a:t>
            </a: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اصول هندسی</a:t>
            </a: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در تمامی فرمها </a:t>
            </a: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حتی آزاد ترین فرم ها </a:t>
            </a: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نیز دیده می شود . </a:t>
            </a:r>
          </a:p>
          <a:p>
            <a:pPr marL="0" marR="0" lvl="0" indent="0" algn="just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سازه های پوسته ای دارای فرم آزاد </a:t>
            </a: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در واقع ترکیبی از فرم های خاص</a:t>
            </a: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مثل کره ، استوانه ، مخروط ، هذلولی و ... می باشد که </a:t>
            </a: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رفتار سازه ای</a:t>
            </a: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این ترکیب به صورت </a:t>
            </a: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مجموعه ای از رفتارهای سازه ای فرمهای مورد استفاده </a:t>
            </a: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بوده که در </a:t>
            </a: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نهایت منجر به پایداری کل فرم </a:t>
            </a: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 گردد .</a:t>
            </a: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در اکثر موارد سازه های پوسته ای فرم آزاد ، دارای </a:t>
            </a: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فرمی تندیس گونه و انتزاعی </a:t>
            </a: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 باشند . </a:t>
            </a:r>
            <a:endParaRPr kumimoji="0" lang="fa-IR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4" name="TextBox 3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4357686" y="694590"/>
            <a:ext cx="4714908" cy="60016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تاریخچه کاربرد سیستم های سازه ای  پوسته ای در صنعت ساختمان سازی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تولد استفاده از سازه های پوسته ای در واقع مقارن و در ارتباط با عصر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اختراع بتن در دوران روم باستان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 باشد . رومیان در سال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125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بعد از میلاد مسیح در ساخت گنبد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معبدپانتئون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از این سیستم بهره گرفته و گنبدی با پوسته بتنی که در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سمت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قاعده بعلت مقاومت بیشتر به ضخامت پوسته افزوده می گردید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را احداث نمودند و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اولین تجربه استفاده از پوسته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توسط بشر را به نام خود رقم زدند. بتن استفاده شده در دوران روم باستان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بتن سبکی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بود که بدلیل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مسلح نبودن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قابلیت مقاومت در برابر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نیروهای کششی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وارده به خود را نداشت و همین نکته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مهمترین نقطه ضعف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سازه های پوسته ای مورد استفاده در دوران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معماری باستان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 باشد . در دوران معاصر ودر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سال 1849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بتن با استفاده از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میلگرد مسلح  گردید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و در واقع اختراع بتن مسلح و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افزایش مقاومت آن در برابر نیروهای کششی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دروازه ای بود به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عصر جدید سازه های ساختمانی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که از جمله آنها 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پوسته های بتنی مسلح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بودند.</a:t>
            </a:r>
            <a:endParaRPr kumimoji="0" lang="fa-IR" sz="16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" y="571480"/>
            <a:ext cx="4286280" cy="628654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1"/>
          <p:cNvSpPr>
            <a:spLocks noChangeArrowheads="1"/>
          </p:cNvSpPr>
          <p:nvPr/>
        </p:nvSpPr>
        <p:spPr bwMode="auto">
          <a:xfrm>
            <a:off x="336016" y="912998"/>
            <a:ext cx="8450826" cy="209288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نمونه هایی ازسازه های پوسته های نا منظم (فرم آزاد ) اجرا شده :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fa-IR" sz="16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Calibri" pitchFamily="34" charset="0"/>
              <a:ea typeface="Calibri" pitchFamily="34" charset="0"/>
              <a:cs typeface="B Nazanin" pitchFamily="2" charset="-78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سالن فرودگاه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TWA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– 1962 نیویورک آمریکا – مهندس معمار: سارینن</a:t>
            </a: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فرم سازه این بنا از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عقاب در حال نشستن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انتزاع شده .</a:t>
            </a:r>
            <a:r>
              <a:rPr kumimoji="0" lang="fa-IR" b="1" i="0" u="none" strike="noStrike" cap="none" normalizeH="0" baseline="0" dirty="0" smtClean="0" bmk="OLE_LINK2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در این بنا از سیستم سازه ای پوسته بتنی با </a:t>
            </a:r>
            <a:r>
              <a:rPr kumimoji="0" lang="fa-IR" b="1" i="0" u="none" strike="noStrike" cap="none" normalizeH="0" baseline="0" dirty="0" smtClean="0" bmk="OLE_LINK2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فرم آزاد</a:t>
            </a:r>
            <a:r>
              <a:rPr kumimoji="0" lang="fa-IR" b="1" i="0" u="none" strike="noStrike" cap="none" normalizeH="0" baseline="0" dirty="0" smtClean="0" bmk="OLE_LINK2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استفاده شده . سازه تشکیل شده از </a:t>
            </a:r>
            <a:r>
              <a:rPr kumimoji="0" lang="fa-IR" b="1" i="0" u="none" strike="noStrike" cap="none" normalizeH="0" baseline="0" dirty="0" smtClean="0" bmk="OLE_LINK2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ترکیب 4 پوسته بتنی که روی 4 ستون </a:t>
            </a:r>
            <a:r>
              <a:rPr kumimoji="0" lang="en-US" b="1" i="0" u="none" strike="noStrike" cap="none" normalizeH="0" baseline="0" dirty="0" smtClean="0" bmk="OLE_LINK2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Y </a:t>
            </a:r>
            <a:r>
              <a:rPr kumimoji="0" lang="fa-IR" b="1" i="0" u="none" strike="noStrike" cap="none" normalizeH="0" baseline="0" dirty="0" smtClean="0" bmk="OLE_LINK2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شکل </a:t>
            </a:r>
            <a:r>
              <a:rPr kumimoji="0" lang="fa-IR" b="1" i="0" u="none" strike="noStrike" cap="none" normalizeH="0" baseline="0" dirty="0" smtClean="0" bmk="OLE_LINK2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قرار گرفته اند  . ضخامت پوسته از 22</a:t>
            </a:r>
            <a:r>
              <a:rPr kumimoji="0" lang="fa-IR" b="1" i="0" u="none" strike="noStrike" cap="none" normalizeH="0" baseline="0" dirty="0" smtClean="0" bmk="OLE_LINK2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سانتیمتر در نزدیک تیرهای کناری تا 1 متر در نزدیک اتصال به ستون ها </a:t>
            </a:r>
            <a:r>
              <a:rPr kumimoji="0" lang="fa-IR" b="1" i="0" u="none" strike="noStrike" cap="none" normalizeH="0" baseline="0" dirty="0" smtClean="0" bmk="OLE_LINK2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متغیر است . </a:t>
            </a:r>
            <a:endParaRPr kumimoji="0" lang="fa-IR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85" y="3143248"/>
            <a:ext cx="3857651" cy="3714752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5" name="TextBox 4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785794"/>
            <a:ext cx="5429288" cy="3643338"/>
          </a:xfrm>
          <a:prstGeom prst="rect">
            <a:avLst/>
          </a:prstGeom>
        </p:spPr>
      </p:pic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496" y="3286124"/>
            <a:ext cx="5143504" cy="3404232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5" name="TextBox 4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214314" y="707579"/>
            <a:ext cx="8358214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سالن اپرای سیدنی – 1973 سیدنی استرالیا – معمار : اوتزن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فرم سازه سقف این بنا از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صدف های باز شده بندر سیدنی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انتزاع شده . در این بنا از سیستم سازه ای پوسته  بتنی با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فرم آزاد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استفاده شده . سازه تشکیل شده از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ترکیب قطاع های بریده شده از کره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که ارتفاع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بلندترین آنها 60 متر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 باشد  .</a:t>
            </a:r>
            <a:endParaRPr kumimoji="0" lang="fa-IR" sz="20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435" y="2420888"/>
            <a:ext cx="5905523" cy="436569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142844" y="738356"/>
            <a:ext cx="8715404" cy="150810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سالن کنسرت تنریف– 2003 جزایر قناری اسپانیا – معمار : کالاتراوا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سیستم سازه ای پوسته بتنی با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فرم آزاد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مهمترین ویژگی این بنا می باشد . فرم از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امواج اقیانوس اطلس انتزاع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شده .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ضخامت پوسته از 30 تا 50 سانتیمتر متغیر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 باشد . در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کل 2000 تن بتن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برای ساخت این سازه پوسته ای استفاده شده . </a:t>
            </a:r>
            <a:endParaRPr kumimoji="0" lang="fa-IR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741" y="2357430"/>
            <a:ext cx="6723407" cy="4429156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5" name="TextBox 4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857224" y="857232"/>
            <a:ext cx="7572428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سر در دانشگاه تهران – 1348 هجری شمسی – ایران تهران – معمار : کورش فرزامی</a:t>
            </a:r>
            <a:endParaRPr kumimoji="0" lang="fa-IR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290" y="2906064"/>
            <a:ext cx="6143668" cy="3880522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5" name="TextBox 4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/>
          <p:cNvSpPr/>
          <p:nvPr/>
        </p:nvSpPr>
        <p:spPr>
          <a:xfrm>
            <a:off x="428596" y="1428736"/>
            <a:ext cx="8501122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نمونه ای 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برجسته</a:t>
            </a:r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 از ساختمانهای پوسته ای و بهره گیری از فرم آزاد و 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سر در بزرگترین و مهم ترین دانشگاه کشور می باشد </a:t>
            </a:r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تداعی کننده مفهوم آموزش عالی </a:t>
            </a:r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است . از نظر 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نماد شناسی </a:t>
            </a:r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در خصوص این اثر 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2 دیدگاه </a:t>
            </a:r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وجود دارد . دیدگاه اول فرم را انتزاع شده از 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کتابی باز </a:t>
            </a:r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و دیدگاه دوم انتزاع شده از 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دو بال پرنده در هنگام بلند شدن </a:t>
            </a:r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و پرواز کردن (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پرواز و صعود به مدارج بالا تر </a:t>
            </a:r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) می داند . جنس پوسته </a:t>
            </a:r>
            <a:r>
              <a:rPr lang="fa-IR" b="1" dirty="0" smtClean="0">
                <a:solidFill>
                  <a:srgbClr val="FF0000"/>
                </a:solidFill>
                <a:cs typeface="B Nazanin" pitchFamily="2" charset="-78"/>
              </a:rPr>
              <a:t>بتن مسلح به ضخامت متغیر 10 سانتیمتر در بالا و 30 سانتیمتر در پایین </a:t>
            </a:r>
            <a:r>
              <a:rPr lang="fa-IR" b="1" dirty="0" smtClean="0">
                <a:solidFill>
                  <a:schemeClr val="bg1"/>
                </a:solidFill>
                <a:cs typeface="B Nazanin" pitchFamily="2" charset="-78"/>
              </a:rPr>
              <a:t>و نزدیک تکیه گاهها می باشد . </a:t>
            </a:r>
            <a:endParaRPr 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12729" y="6387350"/>
            <a:ext cx="2719052" cy="493819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90" y="466438"/>
            <a:ext cx="8319266" cy="58785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نحوه اجرای سازه های پوسته ای :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B Nazanin" pitchFamily="2" charset="-78"/>
            </a:endParaRPr>
          </a:p>
          <a:p>
            <a:pPr marL="0" marR="0" lvl="0" indent="0" algn="just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سازه های پوسته ای بر اساس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میزان انحناء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و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فرم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خود و همچنین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میزان بار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وارده بر آنها به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2 روش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قابل اجرا هستند البته مواردی همچون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خوش تراش بودن و سیمای ظاهری سازه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 همچنین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مسائل اقتصادی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مدیریت هزینه ها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نیز در انتخاب روش اجرای سازه های پوسته ای تأثیر گذار می باشند .</a:t>
            </a: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روش اول : اجرا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بدون قالب بندی</a:t>
            </a: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روش دوم : اجرا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توسط قالب بندی</a:t>
            </a: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روش اجرایی سازه های پوسته ای بدون قالب بندی :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این روش در مواردی که فرم پوسته دارای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انحنای یکنواخت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بوده و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ارتفاع سازه کم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 باشد و همچنین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سطح تمام شده بتنی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سازه از لحاظ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میزان یکنواختی اهمیت نداشته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 با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مصالح پوششی در مراحل بعدی پنهان می گردد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، کاربرد دارد . 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در این روش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ابتدا شبکه میلگردها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مطابق با فرم سازه استوار و محکم می گردد سپس یا بوسیله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پمپ های پاششی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 یا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بوسیله دست و ماله کشی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بتن به درون شبکه تزریق می گردد . در نهایت با استفاده از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مصالح پوششی مناسب سطح پوسته پوشانده می گردد </a:t>
            </a: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.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4" name="TextBox 3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786578" y="714356"/>
            <a:ext cx="1710725" cy="3385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371975" algn="l"/>
              </a:tabLst>
            </a:pPr>
            <a:r>
              <a:rPr lang="fa-IR" sz="16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بستن شبکه </a:t>
            </a:r>
            <a:r>
              <a:rPr lang="fa-IR" sz="1600" b="1" dirty="0" err="1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میلگردها</a:t>
            </a:r>
            <a:endParaRPr lang="fa-IR" sz="1600" b="1" dirty="0" err="1" smtClean="0">
              <a:solidFill>
                <a:prstClr val="black"/>
              </a:solidFill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322" y="1142984"/>
            <a:ext cx="2965704" cy="2231136"/>
          </a:xfrm>
          <a:prstGeom prst="rect">
            <a:avLst/>
          </a:prstGeom>
        </p:spPr>
      </p:pic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1643042" y="785794"/>
            <a:ext cx="2214546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اتمام اجرای شبکه </a:t>
            </a:r>
            <a:r>
              <a:rPr kumimoji="0" lang="fa-IR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میلگردها</a:t>
            </a:r>
            <a:endParaRPr kumimoji="0" lang="fa-IR" sz="16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52" y="1214422"/>
            <a:ext cx="2916936" cy="219456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779067" y="3786190"/>
            <a:ext cx="1503938" cy="3385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371975" algn="l"/>
              </a:tabLst>
            </a:pPr>
            <a:r>
              <a:rPr lang="fa-IR" sz="1600" b="1" dirty="0" smtClean="0">
                <a:solidFill>
                  <a:prstClr val="black"/>
                </a:solidFill>
                <a:latin typeface="Calibri" pitchFamily="34" charset="0"/>
                <a:cs typeface="B Nazanin" pitchFamily="2" charset="-78"/>
              </a:rPr>
              <a:t>مرحله پاشيدن بتن</a:t>
            </a:r>
            <a:endParaRPr lang="fa-IR" sz="1600" b="1" dirty="0" smtClean="0">
              <a:solidFill>
                <a:prstClr val="black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990624" y="3929066"/>
            <a:ext cx="1720343" cy="3385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371975" algn="l"/>
              </a:tabLst>
            </a:pPr>
            <a:r>
              <a:rPr lang="fa-IR" sz="16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اتمام مرحله بتن پاشي</a:t>
            </a:r>
            <a:endParaRPr lang="fa-IR" sz="1600" b="1" dirty="0" smtClean="0">
              <a:solidFill>
                <a:prstClr val="black"/>
              </a:solidFill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9" name="Picture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570" y="4286256"/>
            <a:ext cx="2929128" cy="2133600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52" y="4429132"/>
            <a:ext cx="2941320" cy="2097024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36712"/>
            <a:ext cx="8352928" cy="5857916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5" name="TextBox 4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5580112" y="428604"/>
            <a:ext cx="2699495" cy="3279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 smtClean="0"/>
              <a:t>نمونه استفاده شده در کشور</a:t>
            </a:r>
            <a:endParaRPr lang="fa-IR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500066" y="980728"/>
            <a:ext cx="8104382" cy="5509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روش اجرایی سازه های پوسته ای توسط قالب بندی :</a:t>
            </a:r>
          </a:p>
          <a:p>
            <a:pPr marL="0" marR="0" lvl="0" indent="0" algn="just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sz="2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این روش برای سازه هایی که دارای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انحناء مضاعف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مرتفع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می باشند و همچنین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بار وارده و تنش های سطح سازه زیاد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 باشد کاربرد دارد .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مهمترین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،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سخت ترین و پر هزینه ترین مرحله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در این روش همان مرحله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قالب بندی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 باشد .</a:t>
            </a:r>
            <a:endParaRPr kumimoji="0" lang="en-US" sz="2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در این روش ابتدا توسط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قالب های چوبی ، پلاستیکی ، ورق آهنی قابل انحناء ، بادی و خاکی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سطحی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مشابه سطح پوسته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ایجاد می نمایند سپس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شبکه آرماتورها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روی سطح مذکور بسته شده و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در نهایت مرحله بتن ریزی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صورت می گیرد . </a:t>
            </a:r>
            <a:endParaRPr kumimoji="0" lang="en-US" sz="2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مهمترین نکته در این روش نفوذ بتن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به داخل شبکه میلگرد می باشد که با استفاده از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آب یا افزودنیهای روان کننده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بتن میزان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درصد روانی بتن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را زیاد کرده و در نهایت پس از اتمام بتن ریزی از طریق دریچه های تعبیه شده درون قالب ها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آب اضافی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را خارج می نمایند . </a:t>
            </a:r>
            <a:endParaRPr kumimoji="0" lang="en-US" sz="2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همچنین با توچه به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ضخامت کم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پوسته های بتنی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 فشردگی شبکه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میلگردها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امکان استفاده از ویبراتور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برای یکنواخت نمودن بتن میسر نمی باشد که جهت حل این مشکل توسط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چکشهای لرزاننده </a:t>
            </a:r>
            <a:r>
              <a:rPr kumimoji="0" lang="fa-IR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با وارد آوردن ضرباتی به سطح قالبها عمل یکنواختی پخش بتن در درون قالبها را انجام می دهند . </a:t>
            </a:r>
            <a:endParaRPr kumimoji="0" lang="fa-IR" sz="2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4" name="TextBox 3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02"/>
          <a:stretch>
            <a:fillRect/>
          </a:stretch>
        </p:blipFill>
        <p:spPr>
          <a:xfrm>
            <a:off x="857224" y="785794"/>
            <a:ext cx="4071966" cy="357190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5" name="TextBox 4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22"/>
          <a:stretch>
            <a:fillRect/>
          </a:stretch>
        </p:blipFill>
        <p:spPr>
          <a:xfrm>
            <a:off x="4286248" y="3429000"/>
            <a:ext cx="4857752" cy="321471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500034" y="857232"/>
            <a:ext cx="8286807" cy="19389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از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اواخر قرن 19 و اوایل قرن بیستم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با بروز احساس نیاز بشر به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کاربریهای جدید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در معماری مانند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سالن های نمایش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با سطح وسیع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، مراکز خرید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جمعی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، استودیوم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های ورزشی ،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آشیانه های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هواپیما ها و ...و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ایده گیری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معماران از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فرم های طبیعی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موجود در جهان مثل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پوسته لاک پشتها ، ماهی ها و برگ گیاهان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،نمونه های متنوعی از این سازه  خلق و احداث گردیدند . معماران معروف و بزرگی همچون </a:t>
            </a:r>
            <a:r>
              <a:rPr kumimoji="0" lang="fa-IR" sz="1600" b="1" i="0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آنتون تدسکو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(پدر پوسته های نازک بتنی آمریکا ) ،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ادوارد تروجا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و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فیلیکس کاندلا </a:t>
            </a:r>
            <a:r>
              <a:rPr kumimoji="0" lang="fa-IR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، از جمله پیشگامان طراحی پوسته ها در دوران معاصر می باشند.</a:t>
            </a:r>
            <a:endParaRPr kumimoji="0" lang="fa-IR" sz="16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18" y="2857496"/>
            <a:ext cx="5486400" cy="3685032"/>
          </a:xfrm>
          <a:prstGeom prst="rect">
            <a:avLst/>
          </a:prstGeom>
        </p:spPr>
      </p:pic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1785918" y="6106230"/>
            <a:ext cx="5486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هال ورودی فروشگاه فیشر ( آمریکا ، آنتون تدسکو ، 1934 )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7" name="TextBox 6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3357554" y="845090"/>
            <a:ext cx="3000364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نحوه قالب بندی عبادتگاه لوماس</a:t>
            </a:r>
            <a:endParaRPr kumimoji="0" lang="fa-IR" sz="4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38" y="1357298"/>
            <a:ext cx="6715172" cy="535785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2714612" y="814312"/>
            <a:ext cx="4214810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قالب بندی با استفاده از سطوح پلاستیکی</a:t>
            </a:r>
            <a:endParaRPr kumimoji="0" lang="fa-IR" sz="4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52" y="1350962"/>
            <a:ext cx="6572296" cy="522131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5" name="TextBox 4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2500298" y="742874"/>
            <a:ext cx="4572032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قالب بندی با استفاده از ورقهای آهنی قابل انعطاف</a:t>
            </a:r>
            <a:endParaRPr kumimoji="0" lang="fa-IR" sz="4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414" y="1279524"/>
            <a:ext cx="6858048" cy="529274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5" name="TextBox 4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3214678" y="742874"/>
            <a:ext cx="2857488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نمونه ای از قالب های بادی</a:t>
            </a:r>
            <a:endParaRPr kumimoji="0" lang="fa-IR" sz="4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2" y="1481130"/>
            <a:ext cx="4000528" cy="3233754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2970196"/>
            <a:ext cx="4357686" cy="331632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6" name="TextBox 5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668490" y="836712"/>
            <a:ext cx="8158067" cy="31085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محاسن سازه های پوسته ای :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پوشاندن سطوح وسیع با حداقل تکیه گاهها و ستونها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عدم محدودیت طراح در طراحی فرم های منحنی ، پیچیده و منحصربه فرد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ضخامت کم و سبکی سازه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صرف زمان کم در مرحله بتن ریزی کل پوسته ( بعد از قالب بندی )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مقاومت خوب در برابر بارهای گسترده یکنواخت بدلیل شکل منحنی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استفاده از سطح بتن تمام شده بعنوان نمای داخل یا خارج و صرفه جویی در استفاده از مصالح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هزینه تعمیر و نگهداری کم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19672" y="4293096"/>
            <a:ext cx="6643702" cy="21852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371975" algn="l"/>
              </a:tabLst>
            </a:pPr>
            <a:r>
              <a:rPr lang="fa-IR" sz="28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معایب سازه های پوسته ای 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371975" algn="l"/>
              </a:tabLst>
            </a:pPr>
            <a:endParaRPr lang="en-US" sz="2800" b="1" dirty="0" smtClean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371975" algn="l"/>
              </a:tabLst>
            </a:pPr>
            <a:r>
              <a:rPr lang="fa-IR" sz="2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دشواری و سختی مرحله قالب بندی و ایجاد سطح مشابه پوسته</a:t>
            </a:r>
            <a:endParaRPr lang="en-US" sz="2000" b="1" dirty="0" smtClean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371975" algn="l"/>
              </a:tabLst>
            </a:pPr>
            <a:r>
              <a:rPr lang="fa-IR" sz="2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هزینه زیاد مرحله قالب بندی</a:t>
            </a:r>
            <a:endParaRPr lang="en-US" sz="2000" b="1" dirty="0" smtClean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371975" algn="l"/>
              </a:tabLst>
            </a:pPr>
            <a:r>
              <a:rPr lang="fa-IR" sz="2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صرف زمان زیاد برای مرحله قالب بندی</a:t>
            </a:r>
            <a:endParaRPr lang="en-US" sz="2000" b="1" dirty="0" smtClean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371975" algn="l"/>
              </a:tabLst>
            </a:pPr>
            <a:r>
              <a:rPr lang="fa-IR" sz="2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مقاومت کم در برابر بارهای متمرکز و خمش های ناحیه ای</a:t>
            </a:r>
            <a:endParaRPr lang="fa-IR" sz="2000" b="1" dirty="0" smtClean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5" name="TextBox 4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5924649" y="510596"/>
            <a:ext cx="2376264" cy="2640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 smtClean="0"/>
              <a:t>نتیجه گیری</a:t>
            </a:r>
            <a:endParaRPr lang="fa-IR" sz="2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827584" y="1044016"/>
            <a:ext cx="7920880" cy="430887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fa-IR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B Nazanin" pitchFamily="2" charset="-78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منابع و مأخذ : </a:t>
            </a: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lang="fa-IR" sz="2800" b="1" dirty="0" smtClean="0">
              <a:solidFill>
                <a:schemeClr val="bg1"/>
              </a:solidFill>
              <a:latin typeface="Calibri" pitchFamily="34" charset="0"/>
              <a:ea typeface="Calibri" pitchFamily="34" charset="0"/>
              <a:cs typeface="B Nazanin" pitchFamily="2" charset="-78"/>
            </a:endParaRP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کتاب پوسته ها و سازه های ورق تا شده برای معماران و مهندسان عمران – دکتر محمود گلابچی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کتاب درک رفتار سازه ها –فولر مور – ترجمه دکتر محمود گلابچی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سازه در معماری – ماریو سالوادوری– ترجمه دکتر محمود گلابچی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lang="fa-IR" b="1" dirty="0">
              <a:solidFill>
                <a:schemeClr val="bg1"/>
              </a:solidFill>
              <a:latin typeface="Calibri" pitchFamily="34" charset="0"/>
              <a:ea typeface="Calibri" pitchFamily="34" charset="0"/>
              <a:cs typeface="B Nazanin" pitchFamily="2" charset="-78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ساختمان</a:t>
            </a:r>
            <a:r>
              <a:rPr kumimoji="0" lang="fa-IR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های پوسته ای- دکتر مهدی فرشاد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Calibri" pitchFamily="34" charset="0"/>
              <a:cs typeface="B Nazanin" pitchFamily="2" charset="-78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سایت های اینترنتی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B Nazanin" pitchFamily="2" charset="-78"/>
              </a:rPr>
              <a:t>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4" name="TextBox 3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0" y="878127"/>
            <a:ext cx="7072362" cy="5572164"/>
          </a:xfrm>
          <a:prstGeom prst="rect">
            <a:avLst/>
          </a:prstGeom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000100" y="5988626"/>
            <a:ext cx="70723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میدان اسب دوانی زارزوئلا( اسپانیا ، ادوارد تروجا ، 1935 )</a:t>
            </a:r>
            <a:endParaRPr kumimoji="0" lang="fa-I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5" name="TextBox 4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38" y="1000108"/>
            <a:ext cx="7315200" cy="5266944"/>
          </a:xfrm>
          <a:prstGeom prst="rect">
            <a:avLst/>
          </a:prstGeom>
        </p:spPr>
      </p:pic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928662" y="5765559"/>
            <a:ext cx="72866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کلیسای سانتامونیکا ( مکزیک ، فلیکس کاندلا ، 1966 )</a:t>
            </a:r>
            <a:endParaRPr kumimoji="0" lang="fa-I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5" name="TextBox 4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539552" y="1638091"/>
            <a:ext cx="7920879" cy="378565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32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در حال حاضر با بهره گیری از </a:t>
            </a:r>
            <a:r>
              <a:rPr kumimoji="0" lang="fa-IR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تکنولوژی پمپاژ بتن </a:t>
            </a:r>
            <a:r>
              <a:rPr kumimoji="0" lang="fa-IR" sz="32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، اجرای پوسته ها در ساختمانهای </a:t>
            </a:r>
            <a:r>
              <a:rPr kumimoji="0" lang="fa-IR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بلند و مرتفع </a:t>
            </a:r>
            <a:r>
              <a:rPr kumimoji="0" lang="fa-IR" sz="32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، به </a:t>
            </a:r>
            <a:r>
              <a:rPr lang="fa-IR" sz="3200" b="1" dirty="0">
                <a:solidFill>
                  <a:sysClr val="windowText" lastClr="000000"/>
                </a:solidFill>
                <a:latin typeface="Calibri" pitchFamily="34" charset="0"/>
                <a:ea typeface="Calibri" pitchFamily="34" charset="0"/>
                <a:cs typeface="B Nazanin" pitchFamily="2" charset="-78"/>
              </a:rPr>
              <a:t>ن</a:t>
            </a:r>
            <a:r>
              <a:rPr kumimoji="0" lang="fa-IR" sz="32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حو چشمگیری </a:t>
            </a:r>
            <a:r>
              <a:rPr kumimoji="0" lang="fa-IR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تسهیل</a:t>
            </a:r>
            <a:r>
              <a:rPr kumimoji="0" lang="fa-IR" sz="32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یافته و همچنین </a:t>
            </a:r>
            <a:r>
              <a:rPr kumimoji="0" lang="fa-IR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طراحی ،تجزیه</a:t>
            </a:r>
            <a:r>
              <a:rPr kumimoji="0" lang="fa-IR" sz="32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و </a:t>
            </a:r>
            <a:r>
              <a:rPr kumimoji="0" lang="fa-IR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تحلیل</a:t>
            </a:r>
            <a:r>
              <a:rPr kumimoji="0" lang="fa-IR" sz="32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سازه های پوسته ای به کمک </a:t>
            </a:r>
            <a:r>
              <a:rPr kumimoji="0" lang="fa-IR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رایانه ها</a:t>
            </a:r>
            <a:r>
              <a:rPr kumimoji="0" lang="fa-IR" sz="32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 با درجه </a:t>
            </a:r>
            <a:r>
              <a:rPr kumimoji="0" lang="fa-IR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دقت بیشتری </a:t>
            </a:r>
            <a:r>
              <a:rPr kumimoji="0" lang="fa-IR" sz="32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نسبت به گذشته صورت می گیرد . </a:t>
            </a:r>
            <a:endParaRPr kumimoji="0" lang="fa-IR" sz="32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4" name="TextBox 3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285752" y="993331"/>
            <a:ext cx="8358214" cy="19389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sz="28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رفتار سازه ای پوسته ها </a:t>
            </a:r>
          </a:p>
          <a:p>
            <a:pPr marL="0" marR="0" lvl="0" indent="0" algn="ctr" defTabSz="914400" rtl="1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71975" algn="l"/>
              </a:tabLst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Calibri" pitchFamily="34" charset="0"/>
                <a:ea typeface="Calibri" pitchFamily="34" charset="0"/>
                <a:cs typeface="B Nazanin" pitchFamily="2" charset="-78"/>
              </a:rPr>
              <a:t>برای درک بهتر رفتار سازه ای پوسته ها  ، اگر یک ورق کاغذ را بطور عادی در دست بگیریم ، خم می شود و حتی توانایی تحمل وزن خود را هم ندارد .</a:t>
            </a:r>
            <a:endParaRPr kumimoji="0" lang="fa-IR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B Nazanin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670" y="3143248"/>
            <a:ext cx="4572032" cy="3374702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928662" y="59272"/>
            <a:ext cx="6929486" cy="369332"/>
            <a:chOff x="928662" y="59272"/>
            <a:chExt cx="6929486" cy="369332"/>
          </a:xfrm>
        </p:grpSpPr>
        <p:sp>
          <p:nvSpPr>
            <p:cNvPr id="8" name="TextBox 7"/>
            <p:cNvSpPr txBox="1"/>
            <p:nvPr/>
          </p:nvSpPr>
          <p:spPr>
            <a:xfrm>
              <a:off x="5715008" y="59272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سازه هاي پوسته اي</a:t>
              </a:r>
              <a:endParaRPr lang="en-US" dirty="0">
                <a:cs typeface="B Nazanin" pitchFamily="2" charset="-78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928662" y="284140"/>
              <a:ext cx="5357850" cy="1588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717</TotalTime>
  <Words>3812</Words>
  <Application>Microsoft Office PowerPoint</Application>
  <PresentationFormat>On-screen Show (4:3)</PresentationFormat>
  <Paragraphs>224</Paragraphs>
  <Slides>55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3" baseType="lpstr">
      <vt:lpstr>_MRT_Win2Farsi_1</vt:lpstr>
      <vt:lpstr>Arial</vt:lpstr>
      <vt:lpstr>B Nazanin</vt:lpstr>
      <vt:lpstr>Calibri</vt:lpstr>
      <vt:lpstr>Century Gothic</vt:lpstr>
      <vt:lpstr>Times New Roman</vt:lpstr>
      <vt:lpstr>Wingdings 3</vt:lpstr>
      <vt:lpstr>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Abolghasemi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Teknik System</dc:creator>
  <cp:lastModifiedBy>Tarashe</cp:lastModifiedBy>
  <cp:revision>67</cp:revision>
  <dcterms:created xsi:type="dcterms:W3CDTF">2012-11-04T17:19:34Z</dcterms:created>
  <dcterms:modified xsi:type="dcterms:W3CDTF">2014-11-12T04:50:26Z</dcterms:modified>
</cp:coreProperties>
</file>